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7" r:id="rId5"/>
    <p:sldId id="259" r:id="rId6"/>
    <p:sldId id="268" r:id="rId7"/>
    <p:sldId id="262" r:id="rId8"/>
    <p:sldId id="269" r:id="rId9"/>
    <p:sldId id="266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03/02/2023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87" y="0"/>
            <a:ext cx="9395520" cy="70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97720" y="1907493"/>
            <a:ext cx="4176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Britannic Bold" panose="020B0903060703020204" pitchFamily="34" charset="0"/>
              </a:rPr>
              <a:t>Voyage scolaire à </a:t>
            </a:r>
            <a:r>
              <a:rPr lang="fr-FR" sz="6000" b="1" dirty="0" smtClean="0">
                <a:latin typeface="Britannic Bold" panose="020B0903060703020204" pitchFamily="34" charset="0"/>
              </a:rPr>
              <a:t>Santander</a:t>
            </a:r>
          </a:p>
          <a:p>
            <a:pPr algn="ctr"/>
            <a:r>
              <a:rPr lang="fr-FR" sz="3600" b="1" dirty="0">
                <a:latin typeface="Britannic Bold" panose="020B0903060703020204" pitchFamily="34" charset="0"/>
              </a:rPr>
              <a:t>du </a:t>
            </a:r>
            <a:r>
              <a:rPr lang="fr-FR" sz="3600" b="1" dirty="0" smtClean="0">
                <a:latin typeface="Britannic Bold" panose="020B0903060703020204" pitchFamily="34" charset="0"/>
              </a:rPr>
              <a:t>lundi 03 au </a:t>
            </a:r>
            <a:r>
              <a:rPr lang="fr-FR" sz="3600" b="1" dirty="0">
                <a:latin typeface="Britannic Bold" panose="020B0903060703020204" pitchFamily="34" charset="0"/>
              </a:rPr>
              <a:t>vendredi </a:t>
            </a:r>
            <a:r>
              <a:rPr lang="fr-FR" sz="3600" b="1" dirty="0" smtClean="0">
                <a:latin typeface="Britannic Bold" panose="020B0903060703020204" pitchFamily="34" charset="0"/>
              </a:rPr>
              <a:t>07 avril 2023</a:t>
            </a:r>
            <a:endParaRPr lang="fr-FR" sz="3600" b="1" dirty="0">
              <a:latin typeface="Britannic Bold" panose="020B09030607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0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3326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TROUSSEAU</a:t>
            </a:r>
            <a:endParaRPr lang="fr-FR" sz="4000" u="sng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64508" y="1040543"/>
            <a:ext cx="88849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Britannic Bold" panose="020B0903060703020204" pitchFamily="34" charset="0"/>
              </a:rPr>
              <a:t>Chaussures de </a:t>
            </a:r>
            <a:r>
              <a:rPr lang="fr-FR" sz="2800" dirty="0" smtClean="0">
                <a:latin typeface="Britannic Bold" panose="020B0903060703020204" pitchFamily="34" charset="0"/>
              </a:rPr>
              <a:t>marche, sac à dos, gourde, vêtements de pluie</a:t>
            </a:r>
            <a:endParaRPr lang="fr-FR" sz="2800" dirty="0" smtClean="0"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800" dirty="0" smtClean="0"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Britannic Bold" panose="020B0903060703020204" pitchFamily="34" charset="0"/>
              </a:rPr>
              <a:t>CARTES D’IDENTITE et </a:t>
            </a:r>
          </a:p>
          <a:p>
            <a:r>
              <a:rPr lang="fr-FR" sz="2800" dirty="0" smtClean="0">
                <a:latin typeface="Britannic Bold" panose="020B0903060703020204" pitchFamily="34" charset="0"/>
              </a:rPr>
              <a:t>D’ASSURANCE MALADIE EUROPEENNE</a:t>
            </a:r>
          </a:p>
          <a:p>
            <a:endParaRPr lang="fr-FR" sz="800" dirty="0" smtClean="0"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u="sng" dirty="0" smtClean="0">
                <a:latin typeface="Britannic Bold" panose="020B0903060703020204" pitchFamily="34" charset="0"/>
              </a:rPr>
              <a:t>Pour </a:t>
            </a:r>
            <a:r>
              <a:rPr lang="fr-FR" sz="2800" u="sng" dirty="0">
                <a:latin typeface="Britannic Bold" panose="020B0903060703020204" pitchFamily="34" charset="0"/>
              </a:rPr>
              <a:t>le voyage </a:t>
            </a:r>
            <a:r>
              <a:rPr lang="fr-FR" sz="2800" b="1" u="sng" dirty="0"/>
              <a:t>:</a:t>
            </a:r>
            <a:endParaRPr lang="fr-FR" sz="2800" dirty="0"/>
          </a:p>
          <a:p>
            <a:pPr lvl="0"/>
            <a:r>
              <a:rPr lang="fr-FR" sz="2800" dirty="0">
                <a:latin typeface="Britannic Bold" panose="020B0903060703020204" pitchFamily="34" charset="0"/>
              </a:rPr>
              <a:t>Mal des transports : prévoir cachet (</a:t>
            </a:r>
            <a:r>
              <a:rPr lang="fr-FR" sz="2800" dirty="0" err="1">
                <a:latin typeface="Britannic Bold" panose="020B0903060703020204" pitchFamily="34" charset="0"/>
              </a:rPr>
              <a:t>cocculine</a:t>
            </a:r>
            <a:r>
              <a:rPr lang="fr-FR" sz="2800" dirty="0">
                <a:latin typeface="Britannic Bold" panose="020B0903060703020204" pitchFamily="34" charset="0"/>
              </a:rPr>
              <a:t>…) et poche en plastique pour le car</a:t>
            </a:r>
            <a:r>
              <a:rPr lang="fr-FR" sz="2800" dirty="0" smtClean="0">
                <a:latin typeface="Britannic Bold" panose="020B0903060703020204" pitchFamily="34" charset="0"/>
              </a:rPr>
              <a:t>.</a:t>
            </a:r>
          </a:p>
          <a:p>
            <a:endParaRPr lang="fr-FR" sz="800" b="1" u="sng" dirty="0" smtClean="0">
              <a:latin typeface="Britannic Bold" panose="020B09030607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u="sng" dirty="0" smtClean="0">
                <a:latin typeface="Britannic Bold" panose="020B0903060703020204" pitchFamily="34" charset="0"/>
              </a:rPr>
              <a:t>Pour </a:t>
            </a:r>
            <a:r>
              <a:rPr lang="fr-FR" sz="2800" u="sng" dirty="0">
                <a:latin typeface="Britannic Bold" panose="020B0903060703020204" pitchFamily="34" charset="0"/>
              </a:rPr>
              <a:t>le </a:t>
            </a:r>
            <a:r>
              <a:rPr lang="fr-FR" sz="2800" u="sng" dirty="0" smtClean="0">
                <a:latin typeface="Britannic Bold" panose="020B0903060703020204" pitchFamily="34" charset="0"/>
              </a:rPr>
              <a:t>séjour </a:t>
            </a:r>
            <a:r>
              <a:rPr lang="fr-FR" sz="2800" b="1" u="sng" dirty="0"/>
              <a:t>:</a:t>
            </a:r>
            <a:endParaRPr lang="fr-FR" sz="2800" dirty="0"/>
          </a:p>
          <a:p>
            <a:pPr lvl="0"/>
            <a:r>
              <a:rPr lang="fr-FR" sz="2800" dirty="0" smtClean="0">
                <a:latin typeface="Britannic Bold" panose="020B0903060703020204" pitchFamily="34" charset="0"/>
              </a:rPr>
              <a:t>Argent </a:t>
            </a:r>
            <a:r>
              <a:rPr lang="fr-FR" sz="2800" dirty="0">
                <a:latin typeface="Britannic Bold" panose="020B0903060703020204" pitchFamily="34" charset="0"/>
              </a:rPr>
              <a:t>de poche</a:t>
            </a:r>
            <a:r>
              <a:rPr lang="fr-FR" sz="2800" dirty="0" smtClean="0">
                <a:latin typeface="Britannic Bold" panose="020B0903060703020204" pitchFamily="34" charset="0"/>
              </a:rPr>
              <a:t>.</a:t>
            </a:r>
          </a:p>
          <a:p>
            <a:pPr lvl="0"/>
            <a:endParaRPr lang="fr-FR" sz="800" dirty="0" smtClean="0">
              <a:latin typeface="Britannic Bold" panose="020B0903060703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fr-FR" sz="2800" u="sng" dirty="0" smtClean="0">
                <a:latin typeface="Britannic Bold" panose="020B0903060703020204" pitchFamily="34" charset="0"/>
              </a:rPr>
              <a:t>Pour la famille d’accueil :</a:t>
            </a:r>
            <a:endParaRPr lang="fr-FR" sz="2800" u="sng" dirty="0">
              <a:latin typeface="Britannic Bold" panose="020B0903060703020204" pitchFamily="34" charset="0"/>
            </a:endParaRPr>
          </a:p>
          <a:p>
            <a:pPr lvl="0"/>
            <a:r>
              <a:rPr lang="fr-FR" sz="2800" dirty="0" smtClean="0">
                <a:latin typeface="Britannic Bold" panose="020B0903060703020204" pitchFamily="34" charset="0"/>
              </a:rPr>
              <a:t>Un </a:t>
            </a:r>
            <a:r>
              <a:rPr lang="fr-FR" sz="2800" dirty="0">
                <a:latin typeface="Britannic Bold" panose="020B0903060703020204" pitchFamily="34" charset="0"/>
              </a:rPr>
              <a:t>petit cadeau à offrir à la famille d’accueil : ça fait toujours plaisir !</a:t>
            </a:r>
          </a:p>
          <a:p>
            <a:endParaRPr lang="fr-FR" sz="2800" dirty="0" smtClean="0">
              <a:latin typeface="Britannic Bold" panose="020B0903060703020204" pitchFamily="34" charset="0"/>
            </a:endParaRPr>
          </a:p>
          <a:p>
            <a:endParaRPr lang="fr-FR" sz="2800" dirty="0">
              <a:latin typeface="Britannic Bold" panose="020B0903060703020204" pitchFamily="34" charset="0"/>
            </a:endParaRPr>
          </a:p>
        </p:txBody>
      </p:sp>
      <p:pic>
        <p:nvPicPr>
          <p:cNvPr id="4" name="Picture 4" descr="Vecteur Stock chaussures rando 1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6761"/>
            <a:ext cx="694733" cy="9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carte nationale d'identité change de format - Ville de Par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13181" r="28343" b="25955"/>
          <a:stretch/>
        </p:blipFill>
        <p:spPr bwMode="auto">
          <a:xfrm>
            <a:off x="5879473" y="1543434"/>
            <a:ext cx="1498156" cy="10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 grand succès de la carte européenne d'assurance maladie | Le Reven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95930"/>
            <a:ext cx="1728192" cy="9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8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128245"/>
            <a:ext cx="5904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solidFill>
                  <a:schemeClr val="bg1"/>
                </a:solidFill>
                <a:latin typeface="Bodoni MT Condensed" panose="02070606080606020203" pitchFamily="18" charset="0"/>
              </a:rPr>
              <a:t>Projet pédagogique et objectifs</a:t>
            </a:r>
            <a:r>
              <a:rPr lang="fr-FR" sz="4000" b="1" dirty="0">
                <a:solidFill>
                  <a:schemeClr val="bg1"/>
                </a:solidFill>
                <a:latin typeface="Bodoni MT Condensed" panose="02070606080606020203" pitchFamily="18" charset="0"/>
              </a:rPr>
              <a:t> :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2608" y="3284984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lvl="0"/>
            <a:r>
              <a:rPr lang="fr-FR" sz="3200" u="sng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OBJECTIFS PEDAGOGIQUES: </a:t>
            </a:r>
          </a:p>
          <a:p>
            <a:pPr lvl="0"/>
            <a:endParaRPr lang="fr-FR" sz="2400" u="sng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capable d’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échanger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des informations sur la vie quotidienne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S’adapter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un mode de vie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différent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95752" y="1023409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PENDANT LE VOYAGE :</a:t>
            </a:r>
          </a:p>
          <a:p>
            <a:endParaRPr lang="fr-FR" sz="2000" dirty="0">
              <a:latin typeface="Britannic Bold" panose="020B0903060703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Pendant le séjour, chaque jour, un groupe d’élèves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devra travailler en équipe pour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alimenter le site internet </a:t>
            </a:r>
            <a:r>
              <a:rPr lang="fr-FR" sz="2400" dirty="0">
                <a:latin typeface="Britannic Bold" panose="020B0903060703020204" pitchFamily="34" charset="0"/>
              </a:rPr>
              <a:t>E-</a:t>
            </a:r>
            <a:r>
              <a:rPr lang="fr-FR" sz="2400" dirty="0" err="1">
                <a:latin typeface="Britannic Bold" panose="020B0903060703020204" pitchFamily="34" charset="0"/>
              </a:rPr>
              <a:t>lyco</a:t>
            </a:r>
            <a:r>
              <a:rPr lang="fr-FR" sz="2400">
                <a:latin typeface="Britannic Bold" panose="020B0903060703020204" pitchFamily="34" charset="0"/>
              </a:rPr>
              <a:t> </a:t>
            </a:r>
            <a:r>
              <a:rPr lang="fr-FR" sz="2400" b="1" u="sng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collège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via des photos, commentaires,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résumés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précis.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Britannic Bold" panose="020B09030607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u="sng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Informations générales</a:t>
            </a:r>
            <a:endParaRPr lang="fr-FR" sz="2400" dirty="0">
              <a:latin typeface="Britannic Bold" panose="020B0903060703020204" pitchFamily="34" charset="0"/>
            </a:endParaRPr>
          </a:p>
          <a:p>
            <a:r>
              <a:rPr lang="fr-FR" sz="2400" dirty="0" smtClean="0">
                <a:latin typeface="Britannic Bold" panose="020B0903060703020204" pitchFamily="34" charset="0"/>
              </a:rPr>
              <a:t> </a:t>
            </a:r>
            <a:endParaRPr lang="fr-FR" sz="2400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Britannic Bold" panose="020B0903060703020204" pitchFamily="34" charset="0"/>
              </a:rPr>
              <a:t>Quatre accompagnateurs </a:t>
            </a:r>
            <a:r>
              <a:rPr lang="fr-FR" sz="2400" dirty="0">
                <a:latin typeface="Britannic Bold" panose="020B0903060703020204" pitchFamily="34" charset="0"/>
              </a:rPr>
              <a:t>encadreront les </a:t>
            </a:r>
            <a:r>
              <a:rPr lang="fr-FR" sz="2400" dirty="0" smtClean="0">
                <a:latin typeface="Britannic Bold" panose="020B0903060703020204" pitchFamily="34" charset="0"/>
              </a:rPr>
              <a:t>élèves: </a:t>
            </a:r>
          </a:p>
          <a:p>
            <a:r>
              <a:rPr lang="fr-FR" sz="2400" dirty="0"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latin typeface="Britannic Bold" panose="020B0903060703020204" pitchFamily="34" charset="0"/>
              </a:rPr>
              <a:t>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Mme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Henriques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Mme Bouchet, Mr Pain et Mme Bourreau</a:t>
            </a:r>
          </a:p>
          <a:p>
            <a:endParaRPr lang="fr-FR" sz="2000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Britannic Bold" panose="020B0903060703020204" pitchFamily="34" charset="0"/>
              </a:rPr>
              <a:t>Le voyage aura lieu du </a:t>
            </a:r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lundi 03 au vendredi 07 avril 2023. 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                   - Départ 5h30 du </a:t>
            </a:r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Champ </a:t>
            </a:r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de Foire. </a:t>
            </a:r>
            <a:endParaRPr lang="fr-FR" sz="2400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                                </a:t>
            </a:r>
            <a:r>
              <a:rPr lang="fr-FR" sz="3200" u="sng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Etre présent à 5h00</a:t>
            </a:r>
          </a:p>
          <a:p>
            <a:endParaRPr lang="fr-FR" sz="3200" u="sng" dirty="0" smtClean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                   - Retour vers 22h30. </a:t>
            </a:r>
            <a:endParaRPr lang="fr-FR" sz="2400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Britannic Bold" panose="020B0903060703020204" pitchFamily="34" charset="0"/>
              </a:rPr>
              <a:t>Les élèves seront hébergés dans la famille d’accueil. Les pique niques seront fournis par leurs familles.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 smtClean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Britannic Bold" panose="020B0903060703020204" pitchFamily="34" charset="0"/>
              </a:rPr>
              <a:t>Le séjour est assuré par le voyagiste CLC.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Britannic Bold" panose="020B0903060703020204" pitchFamily="34" charset="0"/>
              </a:rPr>
              <a:t>UN CAR 50 élèves + 4 accompagnateurs</a:t>
            </a:r>
            <a:endParaRPr lang="fr-FR" sz="2400" dirty="0">
              <a:latin typeface="Britannic Bold" panose="020B09030607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5856" y="203949"/>
            <a:ext cx="3943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Santander</a:t>
            </a:r>
            <a:endParaRPr lang="fr-FR" sz="4400" b="1" dirty="0">
              <a:latin typeface="Bodoni MT Condensed" panose="02070606080606020203" pitchFamily="18" charset="0"/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4" t="23538" b="7242"/>
          <a:stretch/>
        </p:blipFill>
        <p:spPr bwMode="auto">
          <a:xfrm>
            <a:off x="92562" y="1031657"/>
            <a:ext cx="3533608" cy="3189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683568" y="3573016"/>
            <a:ext cx="3384376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 12" descr="Que faire à Santander: activités, visites et excursions | musemen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02375"/>
            <a:ext cx="5035344" cy="322140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532" y="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u="sng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Les </a:t>
            </a:r>
            <a:r>
              <a:rPr lang="fr-FR" sz="4000" u="sng" dirty="0">
                <a:solidFill>
                  <a:schemeClr val="bg1"/>
                </a:solidFill>
                <a:latin typeface="Bodoni MT Condensed" panose="02070606080606020203" pitchFamily="18" charset="0"/>
              </a:rPr>
              <a:t>visites au </a:t>
            </a:r>
            <a:r>
              <a:rPr lang="fr-FR" sz="4000" u="sng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programme</a:t>
            </a:r>
          </a:p>
          <a:p>
            <a:pPr algn="ctr"/>
            <a:endParaRPr lang="fr-FR" sz="2400" u="sng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u="sng" dirty="0">
                <a:solidFill>
                  <a:srgbClr val="FFFF00"/>
                </a:solidFill>
                <a:latin typeface="Britannic Bold" panose="020B0903060703020204" pitchFamily="34" charset="0"/>
              </a:rPr>
              <a:t>Jour 1 : </a:t>
            </a:r>
            <a:r>
              <a:rPr lang="fr-FR" sz="2400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Lundi 03 avril</a:t>
            </a:r>
          </a:p>
          <a:p>
            <a:endParaRPr lang="fr-FR" sz="2400" u="sng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Britannic Bold" panose="020B0903060703020204" pitchFamily="34" charset="0"/>
              </a:rPr>
              <a:t>Départ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  <a:latin typeface="Britannic Bold" panose="020B0903060703020204" pitchFamily="34" charset="0"/>
              </a:rPr>
              <a:t>CHAMP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  <a:latin typeface="Britannic Bold" panose="020B0903060703020204" pitchFamily="34" charset="0"/>
              </a:rPr>
              <a:t>DE FOIRE </a:t>
            </a:r>
            <a:r>
              <a:rPr lang="fr-FR" sz="2400" dirty="0" smtClean="0">
                <a:latin typeface="Britannic Bold" panose="020B0903060703020204" pitchFamily="34" charset="0"/>
              </a:rPr>
              <a:t>à </a:t>
            </a:r>
            <a:r>
              <a:rPr lang="fr-FR" sz="2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5h30 :</a:t>
            </a:r>
          </a:p>
          <a:p>
            <a:r>
              <a:rPr lang="fr-FR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   ETRE PRESENT 30 MINUTES AVANT LE DEPART.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Britannic Bold" panose="020B0903060703020204" pitchFamily="34" charset="0"/>
              </a:rPr>
              <a:t>petit-déjeuner + déjeuner pique nique </a:t>
            </a:r>
            <a:r>
              <a:rPr lang="fr-FR" sz="3200" u="sng" dirty="0" smtClean="0">
                <a:latin typeface="Britannic Bold" panose="020B0903060703020204" pitchFamily="34" charset="0"/>
              </a:rPr>
              <a:t>à prévoir.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latin typeface="Britannic Bold" panose="020B0903060703020204" pitchFamily="34" charset="0"/>
              </a:rPr>
              <a:t>Arrêt à Guernica et visite du musée de la paix.</a:t>
            </a:r>
          </a:p>
          <a:p>
            <a:endParaRPr lang="fr-FR" sz="2400" u="sng" dirty="0">
              <a:latin typeface="Britannic Bold" panose="020B0903060703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07" y="1700808"/>
            <a:ext cx="1178808" cy="1178808"/>
          </a:xfrm>
          <a:prstGeom prst="rect">
            <a:avLst/>
          </a:prstGeom>
        </p:spPr>
      </p:pic>
      <p:pic>
        <p:nvPicPr>
          <p:cNvPr id="6" name="Image 5" descr="https://media.sudouest.fr/4292298/1200x-1/infog-loc-guernica-web.jpg?v=162911926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6" y="3549863"/>
            <a:ext cx="2085340" cy="178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Bombardement de Guernica attribué à l'Espagne, la grosse bourde de l'ONU -  rts.ch - Mond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02" y="3572623"/>
            <a:ext cx="3017539" cy="182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Guernica, l'historique - Guide du Pays Basqu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8"/>
          <a:stretch/>
        </p:blipFill>
        <p:spPr bwMode="auto">
          <a:xfrm>
            <a:off x="5766926" y="3593935"/>
            <a:ext cx="2765513" cy="180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39552" y="5749974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19h: </a:t>
            </a:r>
            <a:r>
              <a:rPr lang="fr-FR" sz="2400" dirty="0">
                <a:latin typeface="Britannic Bold" panose="020B0903060703020204" pitchFamily="34" charset="0"/>
              </a:rPr>
              <a:t>arrivée à </a:t>
            </a:r>
            <a:r>
              <a:rPr lang="fr-FR" sz="2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Santander</a:t>
            </a:r>
            <a:r>
              <a:rPr lang="fr-FR" sz="2400" dirty="0" smtClean="0">
                <a:latin typeface="Britannic Bold" panose="020B0903060703020204" pitchFamily="34" charset="0"/>
              </a:rPr>
              <a:t>  </a:t>
            </a:r>
            <a:r>
              <a:rPr lang="fr-FR" sz="2400" dirty="0">
                <a:latin typeface="Britannic Bold" panose="020B0903060703020204" pitchFamily="34" charset="0"/>
              </a:rPr>
              <a:t>en famille d’accueil.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6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Britannic Bold" panose="020B09030607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u="sng" dirty="0">
                <a:solidFill>
                  <a:srgbClr val="FFFF00"/>
                </a:solidFill>
                <a:latin typeface="Britannic Bold" panose="020B0903060703020204" pitchFamily="34" charset="0"/>
              </a:rPr>
              <a:t>Jour 2 </a:t>
            </a:r>
            <a:r>
              <a:rPr lang="fr-FR" sz="2800" u="sng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Mardi 04 avril</a:t>
            </a:r>
          </a:p>
          <a:p>
            <a:r>
              <a:rPr lang="fr-FR" sz="2800" dirty="0" smtClean="0">
                <a:latin typeface="Britannic Bold" panose="020B0903060703020204" pitchFamily="34" charset="0"/>
              </a:rPr>
              <a:t>Journée à Santander: visite de la baie en bateau, du centre, et ateliers</a:t>
            </a:r>
            <a:endParaRPr lang="fr-FR" sz="2800" dirty="0">
              <a:latin typeface="Britannic Bold" panose="020B0903060703020204" pitchFamily="34" charset="0"/>
            </a:endParaRPr>
          </a:p>
          <a:p>
            <a:endParaRPr lang="fr-FR" sz="2400" u="sng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endParaRPr lang="fr-FR" sz="2400" dirty="0">
              <a:latin typeface="Britannic Bold" panose="020B0903060703020204" pitchFamily="34" charset="0"/>
            </a:endParaRPr>
          </a:p>
        </p:txBody>
      </p:sp>
      <p:pic>
        <p:nvPicPr>
          <p:cNvPr id="4" name="Image 3" descr="Escapade et que voir à Santander - L'Espagne Fascina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510467" cy="203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athédrale de Santander à : Centre-ville de Santander | Expe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4359"/>
            <a:ext cx="2400300" cy="13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joli phare - Avis de voyageurs sur Parque de Cabo Mayor, Santander -  Tripadviso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56" y="4634359"/>
            <a:ext cx="2552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Sevillana — Wikipéd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38" y="4387638"/>
            <a:ext cx="2908300" cy="21805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0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u="sng" dirty="0">
                <a:latin typeface="Britannic Bold" panose="020B0903060703020204" pitchFamily="34" charset="0"/>
              </a:rPr>
              <a:t>Jour 3</a:t>
            </a:r>
            <a:r>
              <a:rPr lang="fr-FR" sz="2400" u="sng" dirty="0" smtClean="0">
                <a:latin typeface="Britannic Bold" panose="020B0903060703020204" pitchFamily="34" charset="0"/>
              </a:rPr>
              <a:t>: mercredi 05 avril</a:t>
            </a:r>
            <a:endParaRPr lang="fr-FR" sz="2400" u="sng" dirty="0" smtClean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r>
              <a:rPr lang="fr-FR" sz="2400" dirty="0">
                <a:latin typeface="Britannic Bold" panose="020B0903060703020204" pitchFamily="34" charset="0"/>
              </a:rPr>
              <a:t>	</a:t>
            </a:r>
            <a:endParaRPr lang="fr-FR" sz="2400" dirty="0" smtClean="0">
              <a:latin typeface="Britannic Bold" panose="020B0903060703020204" pitchFamily="34" charset="0"/>
            </a:endParaRPr>
          </a:p>
          <a:p>
            <a:r>
              <a:rPr lang="fr-FR" sz="2400" dirty="0" smtClean="0">
                <a:latin typeface="Britannic Bold" panose="020B0903060703020204" pitchFamily="34" charset="0"/>
              </a:rPr>
              <a:t>Journée à Obregón :</a:t>
            </a:r>
          </a:p>
          <a:p>
            <a:r>
              <a:rPr lang="fr-FR" sz="2400" dirty="0" smtClean="0">
                <a:latin typeface="Britannic Bold" panose="020B0903060703020204" pitchFamily="34" charset="0"/>
              </a:rPr>
              <a:t>      -  Marche dans le parc naturel</a:t>
            </a:r>
          </a:p>
          <a:p>
            <a:r>
              <a:rPr lang="fr-FR" sz="2400" dirty="0"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latin typeface="Britannic Bold" panose="020B0903060703020204" pitchFamily="34" charset="0"/>
              </a:rPr>
              <a:t>     - Visite de la grotte Altamira</a:t>
            </a:r>
          </a:p>
          <a:p>
            <a:r>
              <a:rPr lang="fr-FR" sz="2400" dirty="0"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latin typeface="Britannic Bold" panose="020B0903060703020204" pitchFamily="34" charset="0"/>
              </a:rPr>
              <a:t>     </a:t>
            </a:r>
            <a:endParaRPr lang="fr-FR" sz="2400" dirty="0">
              <a:latin typeface="Britannic Bold" panose="020B0903060703020204" pitchFamily="34" charset="0"/>
            </a:endParaRPr>
          </a:p>
          <a:p>
            <a:endParaRPr lang="fr-FR" sz="2400" dirty="0">
              <a:latin typeface="Britannic Bold" panose="020B0903060703020204" pitchFamily="34" charset="0"/>
            </a:endParaRPr>
          </a:p>
          <a:p>
            <a:endParaRPr lang="fr-FR" sz="2400" dirty="0" smtClean="0">
              <a:latin typeface="Britannic Bold" panose="020B0903060703020204" pitchFamily="34" charset="0"/>
            </a:endParaRPr>
          </a:p>
          <a:p>
            <a:endParaRPr lang="fr-FR" sz="2400" dirty="0">
              <a:latin typeface="Britannic Bold" panose="020B0903060703020204" pitchFamily="34" charset="0"/>
            </a:endParaRPr>
          </a:p>
          <a:p>
            <a:r>
              <a:rPr lang="fr-FR" sz="2400" dirty="0" smtClean="0">
                <a:latin typeface="Britannic Bold" panose="020B0903060703020204" pitchFamily="34" charset="0"/>
              </a:rPr>
              <a:t>     			       	</a:t>
            </a:r>
            <a:endParaRPr lang="fr-FR" sz="2400" dirty="0">
              <a:latin typeface="Britannic Bold" panose="020B0903060703020204" pitchFamily="34" charset="0"/>
            </a:endParaRPr>
          </a:p>
        </p:txBody>
      </p:sp>
      <p:pic>
        <p:nvPicPr>
          <p:cNvPr id="7" name="Image 6" descr="The Cave Of Altamira - a UNESCO site in Northern Spain - Finally Lo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68" y="1596370"/>
            <a:ext cx="1728192" cy="153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arque de la Naturaleza de Cabárceno - Cantur - Cantabria - España - El  parqu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65" y="44624"/>
            <a:ext cx="4562123" cy="12905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79512" y="292494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u="sng" dirty="0">
                <a:latin typeface="Britannic Bold" panose="020B0903060703020204" pitchFamily="34" charset="0"/>
              </a:rPr>
              <a:t>Jour </a:t>
            </a:r>
            <a:r>
              <a:rPr lang="fr-FR" sz="2400" u="sng" dirty="0" smtClean="0">
                <a:latin typeface="Britannic Bold" panose="020B0903060703020204" pitchFamily="34" charset="0"/>
              </a:rPr>
              <a:t>4: jeudi 06 avril</a:t>
            </a:r>
            <a:endParaRPr lang="fr-FR" sz="2400" u="sng" dirty="0" smtClean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r>
              <a:rPr lang="fr-FR" sz="2400" dirty="0">
                <a:latin typeface="Britannic Bold" panose="020B0903060703020204" pitchFamily="34" charset="0"/>
              </a:rPr>
              <a:t>	</a:t>
            </a:r>
            <a:endParaRPr lang="fr-FR" sz="2400" dirty="0" smtClean="0">
              <a:latin typeface="Britannic Bold" panose="020B0903060703020204" pitchFamily="34" charset="0"/>
            </a:endParaRPr>
          </a:p>
          <a:p>
            <a:r>
              <a:rPr lang="fr-FR" sz="2400" dirty="0" smtClean="0">
                <a:latin typeface="Britannic Bold" panose="020B0903060703020204" pitchFamily="34" charset="0"/>
              </a:rPr>
              <a:t>Excursion aux pics d’Europe et visite du village de Potes</a:t>
            </a:r>
          </a:p>
          <a:p>
            <a:r>
              <a:rPr lang="fr-FR" sz="2400" dirty="0">
                <a:latin typeface="Britannic Bold" panose="020B0903060703020204" pitchFamily="34" charset="0"/>
              </a:rPr>
              <a:t> </a:t>
            </a:r>
            <a:r>
              <a:rPr lang="fr-FR" sz="2400" dirty="0" smtClean="0">
                <a:latin typeface="Britannic Bold" panose="020B0903060703020204" pitchFamily="34" charset="0"/>
              </a:rPr>
              <a:t>     </a:t>
            </a:r>
            <a:endParaRPr lang="fr-FR" sz="2400" dirty="0">
              <a:latin typeface="Britannic Bold" panose="020B0903060703020204" pitchFamily="34" charset="0"/>
            </a:endParaRPr>
          </a:p>
          <a:p>
            <a:endParaRPr lang="fr-FR" sz="2400" dirty="0">
              <a:latin typeface="Britannic Bold" panose="020B0903060703020204" pitchFamily="34" charset="0"/>
            </a:endParaRPr>
          </a:p>
          <a:p>
            <a:endParaRPr lang="fr-FR" sz="2400" dirty="0" smtClean="0">
              <a:latin typeface="Britannic Bold" panose="020B0903060703020204" pitchFamily="34" charset="0"/>
            </a:endParaRPr>
          </a:p>
          <a:p>
            <a:endParaRPr lang="fr-FR" sz="2400" dirty="0">
              <a:latin typeface="Britannic Bold" panose="020B0903060703020204" pitchFamily="34" charset="0"/>
            </a:endParaRPr>
          </a:p>
          <a:p>
            <a:r>
              <a:rPr lang="fr-FR" sz="2400" dirty="0" smtClean="0">
                <a:latin typeface="Britannic Bold" panose="020B0903060703020204" pitchFamily="34" charset="0"/>
              </a:rPr>
              <a:t>     			       	</a:t>
            </a:r>
            <a:endParaRPr lang="fr-FR" sz="2400" dirty="0">
              <a:latin typeface="Britannic Bold" panose="020B0903060703020204" pitchFamily="34" charset="0"/>
            </a:endParaRPr>
          </a:p>
        </p:txBody>
      </p:sp>
      <p:pic>
        <p:nvPicPr>
          <p:cNvPr id="10" name="Image 9" descr="Liébana : un chemin dans les montagnes de la Cantabri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82487"/>
            <a:ext cx="4006828" cy="2528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Monastère Santo Toribio de Liebana à Camaleño: 17 expériences et 119 photo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61" y="4182487"/>
            <a:ext cx="3856355" cy="257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ecteur Stock chaussures rando 1 | Adobe 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0868"/>
            <a:ext cx="1656184" cy="22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7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83671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u="sng" dirty="0">
                <a:latin typeface="Britannic Bold" panose="020B0903060703020204" pitchFamily="34" charset="0"/>
              </a:rPr>
              <a:t>Jour </a:t>
            </a:r>
            <a:r>
              <a:rPr lang="fr-FR" sz="2800" u="sng" dirty="0" smtClean="0">
                <a:latin typeface="Britannic Bold" panose="020B0903060703020204" pitchFamily="34" charset="0"/>
              </a:rPr>
              <a:t>5 Vendredi 7 avril</a:t>
            </a:r>
            <a:endParaRPr lang="fr-FR" sz="2800" u="sng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r>
              <a:rPr lang="fr-FR" u="sng" dirty="0" smtClean="0">
                <a:latin typeface="Britannic Bold" panose="020B0903060703020204" pitchFamily="34" charset="0"/>
              </a:rPr>
              <a:t> </a:t>
            </a:r>
          </a:p>
          <a:p>
            <a:r>
              <a:rPr lang="fr-FR" sz="3200" dirty="0" smtClean="0">
                <a:latin typeface="Britannic Bold" panose="020B0903060703020204" pitchFamily="34" charset="0"/>
              </a:rPr>
              <a:t>Départ pour Bilbao : Découverte de la ville et Visite du musée Guggenheim</a:t>
            </a:r>
            <a:endParaRPr lang="fr-FR" sz="3200" dirty="0">
              <a:latin typeface="Britannic Bold" panose="020B0903060703020204" pitchFamily="34" charset="0"/>
            </a:endParaRPr>
          </a:p>
        </p:txBody>
      </p:sp>
      <p:pic>
        <p:nvPicPr>
          <p:cNvPr id="5" name="Image 4" descr="Guide touristique Bilbao | Tourisme à Bilbao - KAYA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1229"/>
            <a:ext cx="4176464" cy="20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Bilbao Tourisme | Visiter Bilbao, Espag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6" y="2641229"/>
            <a:ext cx="3913371" cy="201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0" y="5085184"/>
            <a:ext cx="1278298" cy="7953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69978" y="4935914"/>
            <a:ext cx="5922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ritannic Bold" panose="020B0903060703020204" pitchFamily="34" charset="0"/>
              </a:rPr>
              <a:t>DEPART POUR LA France à 14h</a:t>
            </a:r>
          </a:p>
          <a:p>
            <a:r>
              <a:rPr lang="fr-FR" sz="3200" dirty="0" smtClean="0">
                <a:latin typeface="Britannic Bold" panose="020B0903060703020204" pitchFamily="34" charset="0"/>
              </a:rPr>
              <a:t>Diner dans une cafétéria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Arrivée prévue pour 22h30</a:t>
            </a:r>
            <a:endParaRPr lang="fr-FR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920"/>
            <a:ext cx="1769916" cy="1179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88640"/>
            <a:ext cx="84249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Rappels</a:t>
            </a:r>
            <a:endParaRPr lang="fr-FR" sz="3200" u="sng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fr-FR" dirty="0" smtClean="0"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ritannic Bold" panose="020B0903060703020204" pitchFamily="34" charset="0"/>
              </a:rPr>
              <a:t>D</a:t>
            </a:r>
            <a:r>
              <a:rPr lang="fr-FR" dirty="0" smtClean="0">
                <a:latin typeface="Britannic Bold" panose="020B0903060703020204" pitchFamily="34" charset="0"/>
              </a:rPr>
              <a:t>ocuments nécessaires: </a:t>
            </a:r>
            <a:r>
              <a:rPr lang="fr-FR" sz="2400" dirty="0" smtClean="0">
                <a:latin typeface="Britannic Bold" panose="020B0903060703020204" pitchFamily="34" charset="0"/>
              </a:rPr>
              <a:t>CI ou Passeport, CSE, ordonnance pour les élèves sous traitement à nous transmettre </a:t>
            </a:r>
            <a:r>
              <a:rPr lang="fr-FR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une semaine avant le départ.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Les </a:t>
            </a:r>
            <a:r>
              <a:rPr lang="fr-FR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objets de valeur restent sous la responsabilité des élèves</a:t>
            </a:r>
            <a:r>
              <a:rPr lang="fr-FR" dirty="0" smtClean="0">
                <a:latin typeface="Britannic Bold" panose="020B0903060703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Britannic Bold" panose="020B0903060703020204" pitchFamily="34" charset="0"/>
              </a:rPr>
              <a:t>M</a:t>
            </a:r>
            <a:r>
              <a:rPr lang="fr-FR" dirty="0" smtClean="0">
                <a:latin typeface="Britannic Bold" panose="020B0903060703020204" pitchFamily="34" charset="0"/>
              </a:rPr>
              <a:t>oyens de communication: Les élèves sont autorisés à utiliser leur téléphone portable le soir et uniquement pour prendre des photos, vidéos ou notes pendant les visites.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 Une communication sur le site E-</a:t>
            </a:r>
            <a:r>
              <a:rPr lang="fr-FR" dirty="0" err="1" smtClean="0">
                <a:latin typeface="Britannic Bold" panose="020B0903060703020204" pitchFamily="34" charset="0"/>
              </a:rPr>
              <a:t>lyco</a:t>
            </a:r>
            <a:r>
              <a:rPr lang="fr-FR" dirty="0" smtClean="0">
                <a:latin typeface="Britannic Bold" panose="020B0903060703020204" pitchFamily="34" charset="0"/>
              </a:rPr>
              <a:t> du collège.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Deux professeurs laisseront leur numéro de téléphone aux élèves pour la durée du séjour.</a:t>
            </a:r>
            <a:endParaRPr lang="fr-FR" sz="3200" u="sng" dirty="0" smtClean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fr-FR" sz="3200" u="sng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Règles du voyage</a:t>
            </a:r>
            <a:endParaRPr lang="fr-FR" sz="3200" u="sng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fr-FR" dirty="0" smtClean="0"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Respect des lieux de culte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Respect des règles de sécurité en bus, </a:t>
            </a:r>
            <a:r>
              <a:rPr lang="fr-FR" sz="2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pas de nourriture dans le bus.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Respect envers le groupe, les accompagnateurs, les chauffeurs et les familles d’accueil.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Britannic Bold" panose="020B0903060703020204" pitchFamily="34" charset="0"/>
              </a:rPr>
              <a:t>Le règlement du collège est applicable dans le cadre du voyage.</a:t>
            </a:r>
          </a:p>
          <a:p>
            <a:pPr marL="285750" indent="-285750">
              <a:buFontTx/>
              <a:buChar char="-"/>
            </a:pPr>
            <a:endParaRPr lang="fr-FR" dirty="0" smtClean="0">
              <a:latin typeface="Britannic Bold" panose="020B0903060703020204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Britannic Bold" panose="020B0903060703020204" pitchFamily="34" charset="0"/>
            </a:endParaRPr>
          </a:p>
          <a:p>
            <a:r>
              <a:rPr lang="fr-FR" dirty="0" smtClean="0">
                <a:latin typeface="Britannic Bold" panose="020B0903060703020204" pitchFamily="34" charset="0"/>
              </a:rPr>
              <a:t>  </a:t>
            </a:r>
            <a:endParaRPr lang="fr-FR" dirty="0">
              <a:latin typeface="Britannic Bold" panose="020B09030607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2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536</Words>
  <Application>Microsoft Office PowerPoint</Application>
  <PresentationFormat>Affichage à l'écran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Bodoni MT Condensed</vt:lpstr>
      <vt:lpstr>Britannic Bold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</dc:creator>
  <cp:lastModifiedBy>Collège St Jacques</cp:lastModifiedBy>
  <cp:revision>74</cp:revision>
  <dcterms:created xsi:type="dcterms:W3CDTF">2015-12-11T09:38:11Z</dcterms:created>
  <dcterms:modified xsi:type="dcterms:W3CDTF">2023-02-03T09:46:59Z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9B4338AF-174F-4948-9D93-E8975CCCA197</vt:lpwstr>
  </property>
  <property fmtid="{D5CDD505-2E9C-101B-9397-08002B2CF9AE}" pid="3" name="ArticulatePath">
    <vt:lpwstr>Présentation Parents</vt:lpwstr>
  </property>
</Properties>
</file>