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377"/>
    <a:srgbClr val="BA854A"/>
    <a:srgbClr val="C89058"/>
    <a:srgbClr val="996633"/>
    <a:srgbClr val="845624"/>
    <a:srgbClr val="63411B"/>
    <a:srgbClr val="663300"/>
    <a:srgbClr val="605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3DA96-6E01-4E45-AD32-AA72602F0FB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2963-E474-40E3-B3AF-CC3CA23DD3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60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13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3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5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90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9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0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7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6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30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2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5637-6EDA-4D4F-9BFA-28647BA91A1F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D685-BB08-4225-AE8B-0B7453B4F9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18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1" y="1844824"/>
            <a:ext cx="8993631" cy="501317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innerShdw blurRad="114300">
              <a:srgbClr val="63411B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18thCentury" pitchFamily="2" charset="0"/>
              </a:rPr>
              <a:t>Les pompiers dans l’antiquité</a:t>
            </a:r>
            <a:endParaRPr lang="fr-FR" sz="6000" dirty="0">
              <a:latin typeface="18thCentury" pitchFamily="2" charset="0"/>
            </a:endParaRPr>
          </a:p>
        </p:txBody>
      </p:sp>
      <p:pic>
        <p:nvPicPr>
          <p:cNvPr id="1028" name="Picture 4" descr="Résultat de recherche d'images pour &quot;pompier dans l'antiquité im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93" y="3997854"/>
            <a:ext cx="3341482" cy="2399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5057"/>
            <a:ext cx="2592288" cy="2825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2697088" cy="2056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568952" cy="1296144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18thCentury" pitchFamily="2" charset="0"/>
              </a:rPr>
              <a:t>Chez les Grecs et les Egyptiens, les gardes et les rondes de nuit étaient effectuées pour prévenir tous début d’incendie en donnant l’alarme et en combattant le feu.</a:t>
            </a:r>
            <a:endParaRPr lang="fr-FR" sz="2400" dirty="0">
              <a:latin typeface="18thCentury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37" y="1748982"/>
            <a:ext cx="237626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925142" y="1755481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18thCentury" pitchFamily="2" charset="0"/>
              </a:rPr>
              <a:t>Siphonne: </a:t>
            </a:r>
          </a:p>
          <a:p>
            <a:pPr algn="ctr"/>
            <a:r>
              <a:rPr lang="fr-FR" sz="2400" dirty="0" smtClean="0">
                <a:latin typeface="18thCentury" pitchFamily="2" charset="0"/>
              </a:rPr>
              <a:t>C’est une grande pompe aspirante et refoulante , composée de deux corps de pompes cylindriques avec des pistons verticaux .</a:t>
            </a:r>
            <a:endParaRPr lang="fr-FR" sz="2400" dirty="0">
              <a:latin typeface="18thCentury" pitchFamily="2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663278" y="1700808"/>
            <a:ext cx="836714" cy="2218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91675" y="1326076"/>
            <a:ext cx="142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18thCentury" pitchFamily="2" charset="0"/>
              </a:rPr>
              <a:t>Piston levé</a:t>
            </a:r>
            <a:endParaRPr lang="fr-FR" sz="2400" dirty="0">
              <a:latin typeface="18thCentury" pitchFamily="2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475656" y="1700808"/>
            <a:ext cx="576064" cy="7750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524" y="1383159"/>
            <a:ext cx="154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18thCentury" pitchFamily="2" charset="0"/>
              </a:rPr>
              <a:t>Piston baissé </a:t>
            </a:r>
            <a:endParaRPr lang="fr-FR" sz="2400" dirty="0">
              <a:latin typeface="18thCentury" pitchFamily="2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3707904" y="3886485"/>
            <a:ext cx="498376" cy="7200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2267744" y="4020156"/>
            <a:ext cx="1938536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374028" y="4537682"/>
            <a:ext cx="221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18thCentury" pitchFamily="2" charset="0"/>
              </a:rPr>
              <a:t>cylindres</a:t>
            </a:r>
            <a:endParaRPr lang="fr-FR" sz="2400" dirty="0">
              <a:latin typeface="18thCentury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5421" y="910578"/>
            <a:ext cx="269989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 smtClean="0">
                <a:latin typeface="18thCentury" pitchFamily="2" charset="0"/>
              </a:rPr>
              <a:t>La Siphonne:</a:t>
            </a:r>
            <a:endParaRPr lang="fr-FR" sz="3600" u="sng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6000" dirty="0" smtClean="0">
                <a:latin typeface="18thCentury" pitchFamily="2" charset="0"/>
              </a:rPr>
              <a:t>L’équipement des pompiers </a:t>
            </a:r>
            <a:endParaRPr lang="fr-FR" sz="6000" dirty="0">
              <a:latin typeface="18thCentury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40760" cy="4010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18thCentury" pitchFamily="2" charset="0"/>
              </a:rPr>
              <a:t>Ils utilisaient des seaux d’eau, pompe et hache, avec des plaques de teck ( bois dur)</a:t>
            </a:r>
          </a:p>
          <a:p>
            <a:endParaRPr lang="fr-FR" sz="2800" dirty="0">
              <a:solidFill>
                <a:schemeClr val="tx1"/>
              </a:solidFill>
              <a:latin typeface="18thCentury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10599" r="20571" b="17475"/>
          <a:stretch/>
        </p:blipFill>
        <p:spPr bwMode="auto">
          <a:xfrm>
            <a:off x="609600" y="4105275"/>
            <a:ext cx="1400175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2499706" cy="991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05275"/>
            <a:ext cx="2880320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1138"/>
            <a:ext cx="277971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18thCentury" pitchFamily="2" charset="0"/>
              </a:rPr>
              <a:t>Quartiers de Rome</a:t>
            </a:r>
            <a:endParaRPr lang="fr-FR" sz="6000" dirty="0">
              <a:latin typeface="18thCentury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20" y="1340768"/>
            <a:ext cx="4962128" cy="3721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584" y="537321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18thCentury" pitchFamily="2" charset="0"/>
              </a:rPr>
              <a:t>(Les vigiles résident dans des casernes et des postes de garde) </a:t>
            </a:r>
            <a:endParaRPr lang="fr-FR" sz="2400" b="1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18thCentury" pitchFamily="2" charset="0"/>
              </a:rPr>
              <a:t>Les différents Milites</a:t>
            </a:r>
            <a:endParaRPr lang="fr-FR" sz="6600" dirty="0">
              <a:latin typeface="18thCentury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2592288" cy="5184576"/>
          </a:xfrm>
        </p:spPr>
        <p:txBody>
          <a:bodyPr/>
          <a:lstStyle/>
          <a:p>
            <a:pPr algn="l"/>
            <a:r>
              <a:rPr lang="fr-FR" b="1" u="sng" dirty="0" smtClean="0">
                <a:solidFill>
                  <a:schemeClr val="tx1"/>
                </a:solidFill>
                <a:latin typeface="18thCentury" pitchFamily="2" charset="0"/>
              </a:rPr>
              <a:t>Le Siphonarius :          </a:t>
            </a:r>
            <a:endParaRPr lang="fr-FR" b="1" u="sng" dirty="0">
              <a:solidFill>
                <a:schemeClr val="tx1"/>
              </a:solidFill>
              <a:latin typeface="18thCentury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3" y="2475756"/>
            <a:ext cx="1143000" cy="2190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59832" y="149270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latin typeface="18thCentury" pitchFamily="2" charset="0"/>
              </a:rPr>
              <a:t>Les Emitularii </a:t>
            </a:r>
            <a:r>
              <a:rPr lang="fr-FR" sz="2400" b="1" u="sng" dirty="0" smtClean="0">
                <a:latin typeface="18thCentury" pitchFamily="2" charset="0"/>
              </a:rPr>
              <a:t>:</a:t>
            </a:r>
            <a:endParaRPr lang="fr-FR" sz="2400" b="1" u="sng" dirty="0">
              <a:latin typeface="18thCentury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306960" cy="1483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0152" y="150184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latin typeface="18thCentury" pitchFamily="2" charset="0"/>
              </a:rPr>
              <a:t>Les Uncinarii:</a:t>
            </a:r>
            <a:endParaRPr lang="fr-FR" sz="3200" b="1" u="sng" dirty="0">
              <a:latin typeface="18thCentury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49241"/>
            <a:ext cx="1944216" cy="2127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0258" y="5053689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18thCentury" pitchFamily="2" charset="0"/>
              </a:rPr>
              <a:t>Il fait fonctionner les pompes à eau.</a:t>
            </a:r>
            <a:endParaRPr lang="fr-FR" sz="2000" b="1" dirty="0">
              <a:latin typeface="18thCentury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46512" y="4745913"/>
            <a:ext cx="2018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18thCentury" pitchFamily="2" charset="0"/>
              </a:rPr>
              <a:t>Ils disposaient des matelas pour recevoir les habitants qui sautaient des immeubles.</a:t>
            </a:r>
            <a:endParaRPr lang="fr-FR" sz="2000" b="1" dirty="0">
              <a:latin typeface="18thCentury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6176" y="4869160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18thCentury" pitchFamily="2" charset="0"/>
              </a:rPr>
              <a:t>Ils portaient des grappins étaient chargés de détruire les bâtiments.</a:t>
            </a:r>
            <a:endParaRPr lang="fr-FR" sz="2000" b="1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18thCentury" pitchFamily="2" charset="0"/>
              </a:rPr>
              <a:t>Qu’est-ce qu’un milite </a:t>
            </a:r>
            <a:endParaRPr lang="fr-FR" sz="6000" dirty="0">
              <a:latin typeface="18thCentury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700809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18thCentury" pitchFamily="2" charset="0"/>
              </a:rPr>
              <a:t>En Rome antique, les pompiers étaient appelés : Milites.</a:t>
            </a:r>
            <a:endParaRPr lang="fr-FR" sz="3200" b="1" dirty="0">
              <a:latin typeface="18thCentury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3508" y="3717032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18thCentury" pitchFamily="2" charset="0"/>
              </a:rPr>
              <a:t>Les 1</a:t>
            </a:r>
            <a:r>
              <a:rPr lang="fr-FR" sz="3200" b="1" baseline="30000" dirty="0" smtClean="0">
                <a:latin typeface="18thCentury" pitchFamily="2" charset="0"/>
              </a:rPr>
              <a:t>ères</a:t>
            </a:r>
            <a:r>
              <a:rPr lang="fr-FR" sz="3200" b="1" dirty="0" smtClean="0">
                <a:latin typeface="18thCentury" pitchFamily="2" charset="0"/>
              </a:rPr>
              <a:t> brigades de pompiers ont étaient crées a Rome , ce sont les vigiles </a:t>
            </a:r>
            <a:r>
              <a:rPr lang="fr-FR" sz="3200" b="1" dirty="0" err="1" smtClean="0">
                <a:latin typeface="18thCentury" pitchFamily="2" charset="0"/>
              </a:rPr>
              <a:t>urbani</a:t>
            </a:r>
            <a:r>
              <a:rPr lang="fr-FR" sz="3200" b="1" dirty="0" smtClean="0">
                <a:latin typeface="18thCentury" pitchFamily="2" charset="0"/>
              </a:rPr>
              <a:t> .</a:t>
            </a:r>
            <a:endParaRPr lang="fr-FR" sz="3200" b="1" dirty="0">
              <a:latin typeface="18thCentury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r="6280"/>
          <a:stretch/>
        </p:blipFill>
        <p:spPr bwMode="auto">
          <a:xfrm>
            <a:off x="5148064" y="2060848"/>
            <a:ext cx="3667126" cy="2805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8000" dirty="0" smtClean="0">
                <a:latin typeface="18thCentury" pitchFamily="2" charset="0"/>
              </a:rPr>
              <a:t>Ctésibios d’Alexandre</a:t>
            </a:r>
            <a:endParaRPr lang="fr-FR" sz="8000" dirty="0">
              <a:latin typeface="18thCentury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7347" y="2132856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18thCentury" pitchFamily="2" charset="0"/>
              </a:rPr>
              <a:t>C’était un ingénieur né au 3</a:t>
            </a:r>
            <a:r>
              <a:rPr lang="fr-FR" sz="3200" b="1" baseline="30000" dirty="0" smtClean="0">
                <a:latin typeface="18thCentury" pitchFamily="2" charset="0"/>
              </a:rPr>
              <a:t>ème</a:t>
            </a:r>
            <a:r>
              <a:rPr lang="fr-FR" sz="3200" b="1" dirty="0" smtClean="0">
                <a:latin typeface="18thCentury" pitchFamily="2" charset="0"/>
              </a:rPr>
              <a:t> siècle av. J-C à Alexandrie. Il est considéré comme le fondateur des mécaniciens grecs d’Alexandrie .</a:t>
            </a:r>
            <a:endParaRPr lang="fr-FR" sz="3200" b="1" dirty="0">
              <a:latin typeface="18thCentury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3940" y="4653136"/>
            <a:ext cx="4709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18thCentury"/>
              </a:rPr>
              <a:t>2 siècle av. J-C. Il a perfectionné le système des siphonnes vers 130 av. J-C. </a:t>
            </a:r>
            <a:endParaRPr lang="fr-FR" sz="3200" b="1" dirty="0">
              <a:latin typeface="18thCentury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18" y="1916832"/>
            <a:ext cx="3528392" cy="1975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 smtClean="0">
                <a:latin typeface="18thCentury" pitchFamily="2" charset="0"/>
              </a:rPr>
              <a:t>Rome à l’antiquité </a:t>
            </a:r>
            <a:endParaRPr lang="fr-FR" sz="6600" dirty="0">
              <a:latin typeface="18thCentury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556792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18thCentury" pitchFamily="2" charset="0"/>
              </a:rPr>
              <a:t>Rome à l’antiquité était loin d’être sure :</a:t>
            </a:r>
          </a:p>
          <a:p>
            <a:r>
              <a:rPr lang="fr-FR" sz="3200" b="1" dirty="0" smtClean="0">
                <a:latin typeface="18thCentury" pitchFamily="2" charset="0"/>
              </a:rPr>
              <a:t>La criminalité et les incendies y sont fréquents et dévastateurs . Comme l’incendie de Rome le 19 juillet 64</a:t>
            </a:r>
            <a:endParaRPr lang="fr-FR" sz="3200" b="1" dirty="0">
              <a:latin typeface="18thCentury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83506"/>
            <a:ext cx="4529114" cy="25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4824536"/>
          </a:xfrm>
        </p:spPr>
        <p:txBody>
          <a:bodyPr>
            <a:noAutofit/>
          </a:bodyPr>
          <a:lstStyle/>
          <a:p>
            <a:r>
              <a:rPr lang="fr-FR" sz="9600" b="1" dirty="0" smtClean="0">
                <a:latin typeface="18thCentury" pitchFamily="2" charset="0"/>
              </a:rPr>
              <a:t>Merci de votre écoute !</a:t>
            </a:r>
            <a:endParaRPr lang="fr-FR" sz="9600" b="1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257</Words>
  <Application>Microsoft Office PowerPoint</Application>
  <PresentationFormat>Affichage à l'écran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Les pompiers dans l’antiquité</vt:lpstr>
      <vt:lpstr>Chez les Grecs et les Egyptiens, les gardes et les rondes de nuit étaient effectuées pour prévenir tous début d’incendie en donnant l’alarme et en combattant le feu.</vt:lpstr>
      <vt:lpstr>L’équipement des pompiers </vt:lpstr>
      <vt:lpstr>Quartiers de Rome</vt:lpstr>
      <vt:lpstr>Les différents Milites</vt:lpstr>
      <vt:lpstr>Qu’est-ce qu’un milite </vt:lpstr>
      <vt:lpstr>Ctésibios d’Alexandre</vt:lpstr>
      <vt:lpstr>Rome à l’antiquité </vt:lpstr>
      <vt:lpstr>Merci de votre écoute !</vt:lpstr>
    </vt:vector>
  </TitlesOfParts>
  <Company>College Saint-Jacques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pompiers dans l’antiquité</dc:title>
  <dc:creator>Arrive Hanae</dc:creator>
  <cp:lastModifiedBy>Orizet Louna</cp:lastModifiedBy>
  <cp:revision>18</cp:revision>
  <dcterms:created xsi:type="dcterms:W3CDTF">2019-11-25T10:23:33Z</dcterms:created>
  <dcterms:modified xsi:type="dcterms:W3CDTF">2019-12-09T09:35:06Z</dcterms:modified>
</cp:coreProperties>
</file>